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257" r:id="rId5"/>
    <p:sldId id="314" r:id="rId6"/>
    <p:sldId id="258" r:id="rId7"/>
    <p:sldId id="264" r:id="rId8"/>
    <p:sldId id="259" r:id="rId9"/>
    <p:sldId id="260" r:id="rId10"/>
    <p:sldId id="289" r:id="rId11"/>
    <p:sldId id="301" r:id="rId12"/>
    <p:sldId id="295"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46" d="100"/>
          <a:sy n="46"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303232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150899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Modules </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1837371"/>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create a module, first create a directory and then go inside it using the following commands: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174342" y="3673283"/>
            <a:ext cx="7939316" cy="124056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mkdir</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go_modules</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cd </a:t>
            </a:r>
            <a:r>
              <a:rPr lang="en-US" sz="2400" dirty="0" err="1">
                <a:solidFill>
                  <a:schemeClr val="tx1">
                    <a:lumMod val="65000"/>
                    <a:lumOff val="35000"/>
                  </a:schemeClr>
                </a:solidFill>
                <a:latin typeface="Consolas" panose="020B0609020204030204" pitchFamily="49" charset="0"/>
                <a:cs typeface="Arial" panose="020B0604020202020204" pitchFamily="34" charset="0"/>
              </a:rPr>
              <a:t>go_modules</a:t>
            </a:r>
            <a:endParaRPr lang="en-US" sz="2400" dirty="0">
              <a:solidFill>
                <a:schemeClr val="tx1">
                  <a:lumMod val="65000"/>
                  <a:lumOff val="35000"/>
                </a:schemeClr>
              </a:solidFill>
              <a:latin typeface="Consolas" panose="020B0609020204030204" pitchFamily="49" charset="0"/>
              <a:cs typeface="Arial" panose="020B0604020202020204" pitchFamily="34" charset="0"/>
              <a:sym typeface="Arial" panose="020B0604020202020204"/>
            </a:endParaRPr>
          </a:p>
        </p:txBody>
      </p:sp>
      <p:sp>
        <p:nvSpPr>
          <p:cNvPr id="5" name="Rectangle: Rounded Corners 4">
            <a:extLst>
              <a:ext uri="{FF2B5EF4-FFF2-40B4-BE49-F238E27FC236}">
                <a16:creationId xmlns:a16="http://schemas.microsoft.com/office/drawing/2014/main" id="{97F42039-57B4-3F23-FAFB-A3D810709CE8}"/>
              </a:ext>
            </a:extLst>
          </p:cNvPr>
          <p:cNvSpPr/>
          <p:nvPr/>
        </p:nvSpPr>
        <p:spPr bwMode="auto">
          <a:xfrm>
            <a:off x="7865551" y="3310979"/>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6" name="Rectangle: Rounded Corners 5">
            <a:extLst>
              <a:ext uri="{FF2B5EF4-FFF2-40B4-BE49-F238E27FC236}">
                <a16:creationId xmlns:a16="http://schemas.microsoft.com/office/drawing/2014/main" id="{B94A0E65-FCD5-E77A-1E68-9E54A542C96E}"/>
              </a:ext>
            </a:extLst>
          </p:cNvPr>
          <p:cNvSpPr/>
          <p:nvPr/>
        </p:nvSpPr>
        <p:spPr bwMode="auto">
          <a:xfrm>
            <a:off x="986971" y="5248844"/>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initialize the current directory as the root of the module that will allow us to manage dependencies, use the following command:</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7" name="Rectangle: Rounded Corners 6">
            <a:extLst>
              <a:ext uri="{FF2B5EF4-FFF2-40B4-BE49-F238E27FC236}">
                <a16:creationId xmlns:a16="http://schemas.microsoft.com/office/drawing/2014/main" id="{9217C2B9-2523-2B50-17B9-307159823B4C}"/>
              </a:ext>
            </a:extLst>
          </p:cNvPr>
          <p:cNvSpPr/>
          <p:nvPr/>
        </p:nvSpPr>
        <p:spPr bwMode="auto">
          <a:xfrm>
            <a:off x="5174342" y="7075016"/>
            <a:ext cx="7939316" cy="1080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mod </a:t>
            </a:r>
            <a:r>
              <a:rPr lang="en-US" sz="2400" dirty="0" err="1">
                <a:solidFill>
                  <a:schemeClr val="tx1">
                    <a:lumMod val="65000"/>
                    <a:lumOff val="35000"/>
                  </a:schemeClr>
                </a:solidFill>
                <a:latin typeface="Consolas" panose="020B0609020204030204" pitchFamily="49" charset="0"/>
                <a:cs typeface="Arial" panose="020B0604020202020204" pitchFamily="34" charset="0"/>
              </a:rPr>
              <a:t>init</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go_modules</a:t>
            </a:r>
            <a:endParaRPr lang="en-US" sz="2400" dirty="0">
              <a:solidFill>
                <a:schemeClr val="tx1">
                  <a:lumMod val="65000"/>
                  <a:lumOff val="35000"/>
                </a:schemeClr>
              </a:solidFill>
              <a:latin typeface="Consolas" panose="020B0609020204030204" pitchFamily="49" charset="0"/>
              <a:cs typeface="Arial" panose="020B0604020202020204" pitchFamily="34" charset="0"/>
              <a:sym typeface="Arial" panose="020B0604020202020204"/>
            </a:endParaRPr>
          </a:p>
        </p:txBody>
      </p:sp>
      <p:sp>
        <p:nvSpPr>
          <p:cNvPr id="8" name="Rectangle: Rounded Corners 7">
            <a:extLst>
              <a:ext uri="{FF2B5EF4-FFF2-40B4-BE49-F238E27FC236}">
                <a16:creationId xmlns:a16="http://schemas.microsoft.com/office/drawing/2014/main" id="{E633B0D5-698E-57AB-E894-C6EE81318248}"/>
              </a:ext>
            </a:extLst>
          </p:cNvPr>
          <p:cNvSpPr/>
          <p:nvPr/>
        </p:nvSpPr>
        <p:spPr bwMode="auto">
          <a:xfrm>
            <a:off x="7865551" y="6640142"/>
            <a:ext cx="2556896" cy="4348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10" name="Rectangle: Rounded Corners 9">
            <a:extLst>
              <a:ext uri="{FF2B5EF4-FFF2-40B4-BE49-F238E27FC236}">
                <a16:creationId xmlns:a16="http://schemas.microsoft.com/office/drawing/2014/main" id="{4E59986D-5587-B4F3-67AE-4D7020BD8896}"/>
              </a:ext>
            </a:extLst>
          </p:cNvPr>
          <p:cNvSpPr/>
          <p:nvPr/>
        </p:nvSpPr>
        <p:spPr bwMode="auto">
          <a:xfrm>
            <a:off x="1139371" y="8451217"/>
            <a:ext cx="16314057" cy="1080000"/>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As we are working outside the </a:t>
            </a:r>
            <a:r>
              <a:rPr lang="en-US" sz="2400" b="1" dirty="0">
                <a:solidFill>
                  <a:schemeClr val="tx1">
                    <a:lumMod val="65000"/>
                    <a:lumOff val="35000"/>
                  </a:schemeClr>
                </a:solidFill>
                <a:latin typeface="Arial" panose="020B0604020202020204" pitchFamily="34" charset="0"/>
                <a:cs typeface="Arial" panose="020B0604020202020204" pitchFamily="34" charset="0"/>
              </a:rPr>
              <a:t>$GOPATH/</a:t>
            </a:r>
            <a:r>
              <a:rPr lang="en-US" sz="2400" b="1" dirty="0" err="1">
                <a:solidFill>
                  <a:schemeClr val="tx1">
                    <a:lumMod val="65000"/>
                    <a:lumOff val="35000"/>
                  </a:schemeClr>
                </a:solidFill>
                <a:latin typeface="Arial" panose="020B0604020202020204" pitchFamily="34" charset="0"/>
                <a:cs typeface="Arial" panose="020B0604020202020204" pitchFamily="34" charset="0"/>
              </a:rPr>
              <a:t>src</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module, we need to explicitly specify the name of the module during initialization.</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Create modules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Go Modules</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Go Packages</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Modules</a:t>
            </a:r>
          </a:p>
          <a:p>
            <a:r>
              <a:rPr lang="en-US" dirty="0"/>
              <a:t>Uses of Modules in Go</a:t>
            </a:r>
          </a:p>
          <a:p>
            <a:r>
              <a:rPr lang="en-US" dirty="0"/>
              <a:t>Creating Modules</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modules in Go</a:t>
            </a:r>
          </a:p>
          <a:p>
            <a:r>
              <a:rPr lang="en-US" dirty="0"/>
              <a:t>Create modules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Modules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Modules</a:t>
            </a:r>
          </a:p>
        </p:txBody>
      </p:sp>
      <p:sp>
        <p:nvSpPr>
          <p:cNvPr id="4" name="Rectangle: Rounded Corners 3"/>
          <p:cNvSpPr/>
          <p:nvPr/>
        </p:nvSpPr>
        <p:spPr bwMode="auto">
          <a:xfrm>
            <a:off x="607218" y="2424440"/>
            <a:ext cx="13152325" cy="476013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Modules are a fundamental concept in Go for managing dependencies and versioning in the projects.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Introduced in </a:t>
            </a:r>
            <a:r>
              <a:rPr lang="en-US" sz="2400" b="1" dirty="0">
                <a:solidFill>
                  <a:schemeClr val="tx1">
                    <a:lumMod val="65000"/>
                    <a:lumOff val="35000"/>
                  </a:schemeClr>
                </a:solidFill>
                <a:latin typeface="Arial" panose="020B0604020202020204" pitchFamily="34" charset="0"/>
                <a:cs typeface="Arial" panose="020B0604020202020204" pitchFamily="34" charset="0"/>
              </a:rPr>
              <a:t>Go 1.11</a:t>
            </a:r>
            <a:r>
              <a:rPr lang="en-US" sz="2400" dirty="0">
                <a:solidFill>
                  <a:schemeClr val="tx1">
                    <a:lumMod val="65000"/>
                    <a:lumOff val="35000"/>
                  </a:schemeClr>
                </a:solidFill>
                <a:latin typeface="Arial" panose="020B0604020202020204" pitchFamily="34" charset="0"/>
                <a:cs typeface="Arial" panose="020B0604020202020204" pitchFamily="34" charset="0"/>
              </a:rPr>
              <a:t>, modules provide a better way to handle dependencies compared to the older </a:t>
            </a:r>
            <a:r>
              <a:rPr lang="en-US" sz="2400" b="1" dirty="0">
                <a:solidFill>
                  <a:schemeClr val="tx1">
                    <a:lumMod val="65000"/>
                    <a:lumOff val="35000"/>
                  </a:schemeClr>
                </a:solidFill>
                <a:latin typeface="Arial" panose="020B0604020202020204" pitchFamily="34" charset="0"/>
                <a:cs typeface="Arial" panose="020B0604020202020204" pitchFamily="34" charset="0"/>
              </a:rPr>
              <a:t>GOPATH-based</a:t>
            </a:r>
            <a:r>
              <a:rPr lang="en-US" sz="2400" dirty="0">
                <a:solidFill>
                  <a:schemeClr val="tx1">
                    <a:lumMod val="65000"/>
                    <a:lumOff val="35000"/>
                  </a:schemeClr>
                </a:solidFill>
                <a:latin typeface="Arial" panose="020B0604020202020204" pitchFamily="34" charset="0"/>
                <a:cs typeface="Arial" panose="020B0604020202020204" pitchFamily="34" charset="0"/>
              </a:rPr>
              <a:t> approach.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They help you specify and manage the packages your project depends on, ensuring reproducibility and better dependency management.</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Several packages are collected and combined to form a module, which is stored in a tree-like structure in a file with a go.mod file at its root.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Modules in Go</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5" y="7126381"/>
            <a:ext cx="5741604" cy="830997"/>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With modules, you can specify the exact version of each dependency.</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7195533"/>
            <a:ext cx="5127019" cy="1200329"/>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Modules allow you to define which versions of external packages your project is compatible with. </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5" y="2225144"/>
            <a:ext cx="5071291" cy="1938992"/>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Modules ensure that your project is reproducible, meaning that you can recreate the exact build environment even on different machines and at different times. </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57473" y="2487126"/>
            <a:ext cx="4972631" cy="830997"/>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Modules help you manage external dependencies for your Go projects.</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Uses of Modules in Go (contd.)</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39177" y="6842944"/>
            <a:ext cx="5741604" cy="830997"/>
          </a:xfrm>
          <a:prstGeom prst="rect">
            <a:avLst/>
          </a:prstGeom>
          <a:noFill/>
        </p:spPr>
        <p:txBody>
          <a:bodyPr wrap="square" lIns="0" rIns="0" rtlCol="0" anchor="b">
            <a:spAutoFit/>
          </a:bodyPr>
          <a:lstStyle/>
          <a:p>
            <a:r>
              <a:rPr lang="en-US" sz="2400" noProof="1">
                <a:solidFill>
                  <a:schemeClr val="accent4">
                    <a:lumMod val="75000"/>
                  </a:schemeClr>
                </a:solidFill>
                <a:latin typeface="Arial" panose="020B0604020202020204" pitchFamily="34" charset="0"/>
                <a:cs typeface="Arial" panose="020B0604020202020204" pitchFamily="34" charset="0"/>
              </a:rPr>
              <a:t>Upgrading or changing dependencies is straightforward with modules.</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257474" y="6842944"/>
            <a:ext cx="4972631" cy="1569660"/>
          </a:xfrm>
          <a:prstGeom prst="rect">
            <a:avLst/>
          </a:prstGeom>
          <a:noFill/>
        </p:spPr>
        <p:txBody>
          <a:bodyPr wrap="square" lIns="0" rIns="0" rtlCol="0" anchor="b">
            <a:spAutoFit/>
          </a:bodyPr>
          <a:lstStyle/>
          <a:p>
            <a:pPr algn="r"/>
            <a:r>
              <a:rPr lang="en-US" sz="2400" noProof="1">
                <a:solidFill>
                  <a:srgbClr val="70AD47"/>
                </a:solidFill>
                <a:latin typeface="Arial" panose="020B0604020202020204" pitchFamily="34" charset="0"/>
                <a:cs typeface="Arial" panose="020B0604020202020204" pitchFamily="34" charset="0"/>
              </a:rPr>
              <a:t>Go modules make it easy to fetch dependencies using the go get command or when building your project with go build.</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409810"/>
            <a:ext cx="4521735" cy="1569660"/>
          </a:xfrm>
          <a:prstGeom prst="rect">
            <a:avLst/>
          </a:prstGeom>
          <a:noFill/>
        </p:spPr>
        <p:txBody>
          <a:bodyPr wrap="square" lIns="0" rIns="0" rtlCol="0" anchor="b">
            <a:spAutoFit/>
          </a:bodyPr>
          <a:lstStyle/>
          <a:p>
            <a:r>
              <a:rPr lang="en-US" sz="2400" noProof="1">
                <a:solidFill>
                  <a:srgbClr val="8497B0"/>
                </a:solidFill>
                <a:latin typeface="Arial" panose="020B0604020202020204" pitchFamily="34" charset="0"/>
                <a:cs typeface="Arial" panose="020B0604020202020204" pitchFamily="34" charset="0"/>
              </a:rPr>
              <a:t>Modules support private repositories, enabling the use of non-public dependencies in your projects.</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77257" y="2631390"/>
            <a:ext cx="4972631" cy="1200329"/>
          </a:xfrm>
          <a:prstGeom prst="rect">
            <a:avLst/>
          </a:prstGeom>
          <a:noFill/>
        </p:spPr>
        <p:txBody>
          <a:bodyPr wrap="square" lIns="0" rIns="0" rtlCol="0" anchor="b">
            <a:spAutoFit/>
          </a:bodyPr>
          <a:lstStyle/>
          <a:p>
            <a:pPr algn="r"/>
            <a:r>
              <a:rPr lang="en-US" sz="2400" noProof="1">
                <a:solidFill>
                  <a:srgbClr val="ED7D31"/>
                </a:solidFill>
                <a:latin typeface="Arial" panose="020B0604020202020204" pitchFamily="34" charset="0"/>
                <a:cs typeface="Arial" panose="020B0604020202020204" pitchFamily="34" charset="0"/>
              </a:rPr>
              <a:t>Modules reduce the importance of the GOPATH environment variable, simplifying workspace management.</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230379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701</TotalTime>
  <Words>877</Words>
  <Application>Microsoft Office PowerPoint</Application>
  <PresentationFormat>Custom</PresentationFormat>
  <Paragraphs>58</Paragraphs>
  <Slides>12</Slides>
  <Notes>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Consolas</vt:lpstr>
      <vt:lpstr>Arial</vt:lpstr>
      <vt:lpstr>Google Sans</vt:lpstr>
      <vt:lpstr>Calibri</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Modules</vt:lpstr>
      <vt:lpstr>Introduction to Modules</vt:lpstr>
      <vt:lpstr>Uses of Modules in Go</vt:lpstr>
      <vt:lpstr>Uses of Modules in Go (contd.)</vt:lpstr>
      <vt:lpstr>Creating Modules </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76</cp:revision>
  <dcterms:created xsi:type="dcterms:W3CDTF">2023-08-03T08:03:00Z</dcterms:created>
  <dcterms:modified xsi:type="dcterms:W3CDTF">2023-11-02T10:02:12Z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